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61" r:id="rId4"/>
    <p:sldId id="297" r:id="rId5"/>
    <p:sldId id="258" r:id="rId6"/>
    <p:sldId id="259" r:id="rId7"/>
    <p:sldId id="260" r:id="rId8"/>
    <p:sldId id="264" r:id="rId9"/>
    <p:sldId id="267" r:id="rId10"/>
    <p:sldId id="269" r:id="rId11"/>
    <p:sldId id="278" r:id="rId12"/>
    <p:sldId id="279" r:id="rId13"/>
    <p:sldId id="281" r:id="rId14"/>
    <p:sldId id="282" r:id="rId15"/>
    <p:sldId id="283" r:id="rId16"/>
    <p:sldId id="284" r:id="rId17"/>
    <p:sldId id="285" r:id="rId18"/>
    <p:sldId id="286" r:id="rId19"/>
    <p:sldId id="287" r:id="rId20"/>
    <p:sldId id="288" r:id="rId21"/>
    <p:sldId id="289" r:id="rId22"/>
    <p:sldId id="290" r:id="rId23"/>
    <p:sldId id="291" r:id="rId24"/>
    <p:sldId id="292" r:id="rId25"/>
    <p:sldId id="294" r:id="rId26"/>
    <p:sldId id="29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8983" autoAdjust="0"/>
  </p:normalViewPr>
  <p:slideViewPr>
    <p:cSldViewPr>
      <p:cViewPr>
        <p:scale>
          <a:sx n="100" d="100"/>
          <a:sy n="100" d="100"/>
        </p:scale>
        <p:origin x="354"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0ECCA5-71DD-4871-97C5-B3BAC6FF6805}" type="datetimeFigureOut">
              <a:rPr lang="en-US" smtClean="0"/>
              <a:pPr/>
              <a:t>8/26/2011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E5FC4D-058F-4E8D-9082-F6D9A2E66E3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E5FC4D-058F-4E8D-9082-F6D9A2E66E38}"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EB0B40-ABF0-4D20-8D8D-6EC601B03E3A}" type="datetimeFigureOut">
              <a:rPr lang="en-US" smtClean="0"/>
              <a:pPr/>
              <a:t>8/26/2011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B0B40-ABF0-4D20-8D8D-6EC601B03E3A}" type="datetimeFigureOut">
              <a:rPr lang="en-US" smtClean="0"/>
              <a:pPr/>
              <a:t>8/26/2011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B0B40-ABF0-4D20-8D8D-6EC601B03E3A}" type="datetimeFigureOut">
              <a:rPr lang="en-US" smtClean="0"/>
              <a:pPr/>
              <a:t>8/26/2011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EB0B40-ABF0-4D20-8D8D-6EC601B03E3A}" type="datetimeFigureOut">
              <a:rPr lang="en-US" smtClean="0"/>
              <a:pPr/>
              <a:t>8/26/2011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EB0B40-ABF0-4D20-8D8D-6EC601B03E3A}" type="datetimeFigureOut">
              <a:rPr lang="en-US" smtClean="0"/>
              <a:pPr/>
              <a:t>8/26/2011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EB0B40-ABF0-4D20-8D8D-6EC601B03E3A}" type="datetimeFigureOut">
              <a:rPr lang="en-US" smtClean="0"/>
              <a:pPr/>
              <a:t>8/26/2011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EB0B40-ABF0-4D20-8D8D-6EC601B03E3A}" type="datetimeFigureOut">
              <a:rPr lang="en-US" smtClean="0"/>
              <a:pPr/>
              <a:t>8/26/2011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EB0B40-ABF0-4D20-8D8D-6EC601B03E3A}" type="datetimeFigureOut">
              <a:rPr lang="en-US" smtClean="0"/>
              <a:pPr/>
              <a:t>8/26/2011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EB0B40-ABF0-4D20-8D8D-6EC601B03E3A}" type="datetimeFigureOut">
              <a:rPr lang="en-US" smtClean="0"/>
              <a:pPr/>
              <a:t>8/26/2011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EB0B40-ABF0-4D20-8D8D-6EC601B03E3A}" type="datetimeFigureOut">
              <a:rPr lang="en-US" smtClean="0"/>
              <a:pPr/>
              <a:t>8/26/2011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EB0B40-ABF0-4D20-8D8D-6EC601B03E3A}" type="datetimeFigureOut">
              <a:rPr lang="en-US" smtClean="0"/>
              <a:pPr/>
              <a:t>8/26/2011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E4539D-30DC-4A4E-BDB7-B1F60FE5C2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EB0B40-ABF0-4D20-8D8D-6EC601B03E3A}" type="datetimeFigureOut">
              <a:rPr lang="en-US" smtClean="0"/>
              <a:pPr/>
              <a:t>8/26/2011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E4539D-30DC-4A4E-BDB7-B1F60FE5C2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Push-pull_train"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19400"/>
            <a:ext cx="7772400" cy="457200"/>
          </a:xfrm>
        </p:spPr>
        <p:txBody>
          <a:bodyPr>
            <a:normAutofit fontScale="90000"/>
          </a:bodyPr>
          <a:lstStyle/>
          <a:p>
            <a:r>
              <a:rPr lang="en-US" b="1" i="1" u="sng" dirty="0" smtClean="0"/>
              <a:t>COMMUTATOR </a:t>
            </a:r>
            <a:r>
              <a:rPr lang="en-US" b="1" i="1" u="sng" dirty="0" smtClean="0"/>
              <a:t>AND BRUSH FAILURE</a:t>
            </a:r>
            <a:endParaRPr lang="en-US" b="1" i="1"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a:t/>
            </a:r>
            <a:br>
              <a:rPr lang="en-US" dirty="0"/>
            </a:br>
            <a:r>
              <a:rPr lang="en-US" b="1" dirty="0" smtClean="0"/>
              <a:t>9) </a:t>
            </a:r>
            <a:r>
              <a:rPr lang="en-US" b="1" dirty="0"/>
              <a:t>Chopper Control</a:t>
            </a:r>
            <a:r>
              <a:rPr lang="en-US" dirty="0"/>
              <a:t/>
            </a:r>
            <a:br>
              <a:rPr lang="en-US" dirty="0"/>
            </a:br>
            <a:r>
              <a:rPr lang="en-US" dirty="0"/>
              <a:t>A development in electric traction control which eliminates the need for power resistors by causing the voltage to the traction motors to be switched on and off (chopped) very rapidly during acceleration. It is accomplished by the use of </a:t>
            </a:r>
            <a:r>
              <a:rPr lang="en-US" dirty="0" err="1"/>
              <a:t>thyristors</a:t>
            </a:r>
            <a:r>
              <a:rPr lang="en-US" dirty="0"/>
              <a:t> and will give up to 20% improvement in efficiency over conventional resistance control.</a:t>
            </a:r>
            <a:br>
              <a:rPr lang="en-US" dirty="0"/>
            </a:br>
            <a:r>
              <a:rPr lang="en-US" dirty="0"/>
              <a:t/>
            </a:r>
            <a:br>
              <a:rPr lang="en-US" dirty="0"/>
            </a:br>
            <a:r>
              <a:rPr lang="en-US" b="1" dirty="0" smtClean="0"/>
              <a:t>10) </a:t>
            </a:r>
            <a:r>
              <a:rPr lang="en-US" b="1" dirty="0"/>
              <a:t>Circuit Breaker</a:t>
            </a:r>
            <a:r>
              <a:rPr lang="en-US" dirty="0"/>
              <a:t/>
            </a:r>
            <a:br>
              <a:rPr lang="en-US" dirty="0"/>
            </a:br>
            <a:r>
              <a:rPr lang="en-US" dirty="0"/>
              <a:t>An electric train is almost always provided with some sort of circuit breaker to isolate the power supply when there is a fault, or for maintenance. On AC systems they are usually on the roof near the pantograph. There are of two types - the air blast circuit breaker and the vacuum circuit breaker or VCB. The air or vacuum part is used to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r>
              <a:rPr lang="en-US" dirty="0" smtClean="0"/>
              <a:t> (diff. equipments)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11) </a:t>
            </a:r>
            <a:r>
              <a:rPr lang="en-US" b="1" dirty="0"/>
              <a:t>Transformer</a:t>
            </a:r>
            <a:r>
              <a:rPr lang="en-US" dirty="0"/>
              <a:t/>
            </a:r>
            <a:br>
              <a:rPr lang="en-US" dirty="0"/>
            </a:br>
            <a:r>
              <a:rPr lang="en-US" dirty="0"/>
              <a:t>A set of windings with a magnetic core used to step down or step up a voltage from one level to another. The voltage differences are determined by the proportion of windings on the input side compared with the proportion on the output side. An essential requirement for locomotives and trains using AC power, where the line voltage has to be stepped down before use on the train.</a:t>
            </a:r>
            <a:br>
              <a:rPr lang="en-US" dirty="0"/>
            </a:br>
            <a:r>
              <a:rPr lang="en-US" b="1" dirty="0" smtClean="0"/>
              <a:t>12) </a:t>
            </a:r>
            <a:r>
              <a:rPr lang="en-US" b="1" dirty="0"/>
              <a:t>Transistor</a:t>
            </a:r>
            <a:r>
              <a:rPr lang="en-US" dirty="0"/>
              <a:t/>
            </a:r>
            <a:br>
              <a:rPr lang="en-US" dirty="0"/>
            </a:br>
            <a:r>
              <a:rPr lang="en-US" dirty="0"/>
              <a:t>The original electronic solid state device capable of controlling the amount of current flowing as well as switching it on and off. </a:t>
            </a:r>
            <a:br>
              <a:rPr lang="en-US" dirty="0"/>
            </a:br>
            <a:r>
              <a:rPr lang="en-US" dirty="0"/>
              <a:t>In the last few years, a powerful version has been applied to railway traction in the form of the Insulated Gate Bipolar Transistor (IGBT). Its principle advantage over the GTO </a:t>
            </a:r>
            <a:r>
              <a:rPr lang="en-US" dirty="0" err="1"/>
              <a:t>Thyristor</a:t>
            </a:r>
            <a:r>
              <a:rPr lang="en-US" dirty="0"/>
              <a:t> is its speed of switching and that its controls require much smaller current levels.</a:t>
            </a:r>
            <a:br>
              <a:rPr lang="en-US" dirty="0"/>
            </a:b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229600" cy="1143000"/>
          </a:xfrm>
        </p:spPr>
        <p:txBody>
          <a:bodyPr>
            <a:normAutofit fontScale="90000"/>
          </a:bodyPr>
          <a:lstStyle/>
          <a:p>
            <a:r>
              <a:rPr lang="en-US" sz="3600" dirty="0"/>
              <a:t>Installation </a:t>
            </a:r>
            <a:r>
              <a:rPr lang="en-US" sz="3600" dirty="0" smtClean="0"/>
              <a:t>Steps (Carbon Brush)</a:t>
            </a:r>
            <a:r>
              <a:rPr lang="en-US" dirty="0"/>
              <a:t/>
            </a:r>
            <a:br>
              <a:rPr lang="en-US" dirty="0"/>
            </a:br>
            <a:endParaRPr lang="en-US" dirty="0"/>
          </a:p>
        </p:txBody>
      </p:sp>
      <p:sp>
        <p:nvSpPr>
          <p:cNvPr id="3" name="Content Placeholder 2"/>
          <p:cNvSpPr>
            <a:spLocks noGrp="1"/>
          </p:cNvSpPr>
          <p:nvPr>
            <p:ph idx="1"/>
          </p:nvPr>
        </p:nvSpPr>
        <p:spPr/>
        <p:txBody>
          <a:bodyPr>
            <a:normAutofit fontScale="62500" lnSpcReduction="20000"/>
          </a:bodyPr>
          <a:lstStyle/>
          <a:p>
            <a:r>
              <a:rPr lang="en-US" b="1" dirty="0"/>
              <a:t>1-Disconnect the power </a:t>
            </a:r>
            <a:r>
              <a:rPr lang="en-US" dirty="0"/>
              <a:t>to the machine using   approved lock-out procedures.</a:t>
            </a:r>
          </a:p>
          <a:p>
            <a:r>
              <a:rPr lang="en-US" b="1" dirty="0"/>
              <a:t>	</a:t>
            </a:r>
            <a:endParaRPr lang="en-US" dirty="0"/>
          </a:p>
          <a:p>
            <a:r>
              <a:rPr lang="en-US" b="1" dirty="0"/>
              <a:t>2. Remove all old brushes </a:t>
            </a:r>
            <a:r>
              <a:rPr lang="en-US" dirty="0"/>
              <a:t>from the holders. </a:t>
            </a:r>
            <a:r>
              <a:rPr lang="en-US" dirty="0" smtClean="0"/>
              <a:t>Make Note </a:t>
            </a:r>
            <a:r>
              <a:rPr lang="en-US" dirty="0"/>
              <a:t>of any unusual conditions of the brushes including roughness or burning of the contact </a:t>
            </a:r>
            <a:r>
              <a:rPr lang="en-US" dirty="0" smtClean="0"/>
              <a:t>face, Polished </a:t>
            </a:r>
            <a:r>
              <a:rPr lang="en-US" dirty="0"/>
              <a:t>sides on the carbon, excess heat on the wires, or frayed shunt wires. Unusual brush conditions are indications of the need for and improved brush design or for maintenance on the machine.</a:t>
            </a:r>
          </a:p>
          <a:p>
            <a:endParaRPr lang="en-US" dirty="0"/>
          </a:p>
          <a:p>
            <a:r>
              <a:rPr lang="en-US" b="1" dirty="0"/>
              <a:t>3. Inspect the  </a:t>
            </a:r>
            <a:r>
              <a:rPr lang="en-US" b="1" dirty="0" err="1"/>
              <a:t>commutator</a:t>
            </a:r>
            <a:r>
              <a:rPr lang="en-US" b="1" dirty="0"/>
              <a:t>   </a:t>
            </a:r>
            <a:r>
              <a:rPr lang="en-US" dirty="0"/>
              <a:t>for unusual conditions </a:t>
            </a:r>
            <a:r>
              <a:rPr lang="en-US" dirty="0" smtClean="0"/>
              <a:t> for </a:t>
            </a:r>
            <a:r>
              <a:rPr lang="en-US" dirty="0"/>
              <a:t>high bars and mica. Make note for </a:t>
            </a:r>
            <a:r>
              <a:rPr lang="en-US" dirty="0" smtClean="0"/>
              <a:t>required maintenance</a:t>
            </a:r>
            <a:r>
              <a:rPr lang="en-US" dirty="0"/>
              <a:t>.</a:t>
            </a:r>
          </a:p>
          <a:p>
            <a:pPr>
              <a:buNone/>
            </a:pPr>
            <a:r>
              <a:rPr lang="en-US" b="1" dirty="0"/>
              <a:t> </a:t>
            </a:r>
            <a:endParaRPr lang="en-US" dirty="0"/>
          </a:p>
          <a:p>
            <a:r>
              <a:rPr lang="en-US" b="1" dirty="0"/>
              <a:t>4. Check the inside holder cavity </a:t>
            </a:r>
            <a:r>
              <a:rPr lang="en-US" dirty="0"/>
              <a:t>for dust, dirt, </a:t>
            </a:r>
            <a:r>
              <a:rPr lang="en-US" dirty="0" smtClean="0"/>
              <a:t>oil, deposits</a:t>
            </a:r>
            <a:r>
              <a:rPr lang="en-US" dirty="0"/>
              <a:t>, </a:t>
            </a:r>
            <a:r>
              <a:rPr lang="en-US" dirty="0" smtClean="0"/>
              <a:t>carbon </a:t>
            </a:r>
            <a:r>
              <a:rPr lang="en-US" dirty="0" err="1" smtClean="0"/>
              <a:t>buildup,corrosion</a:t>
            </a:r>
            <a:r>
              <a:rPr lang="en-US" dirty="0"/>
              <a:t>, or burned </a:t>
            </a:r>
            <a:r>
              <a:rPr lang="en-US" dirty="0" smtClean="0"/>
              <a:t>areas and </a:t>
            </a:r>
            <a:r>
              <a:rPr lang="en-US" dirty="0"/>
              <a:t>clean as needed.</a:t>
            </a:r>
          </a:p>
          <a:p>
            <a:r>
              <a:rPr lang="en-US" b="1" dirty="0"/>
              <a:t> </a:t>
            </a:r>
            <a:endParaRPr lang="en-US" dirty="0"/>
          </a:p>
          <a:p>
            <a:r>
              <a:rPr lang="en-US" b="1" dirty="0"/>
              <a:t>5. Check the terminal connection </a:t>
            </a:r>
            <a:r>
              <a:rPr lang="en-US" dirty="0"/>
              <a:t>area and clean, as</a:t>
            </a:r>
            <a:r>
              <a:rPr lang="en-US" b="1" dirty="0"/>
              <a:t> </a:t>
            </a:r>
            <a:r>
              <a:rPr lang="en-US" dirty="0"/>
              <a:t>needed.</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a:r>
            <a:r>
              <a:rPr lang="en-US" sz="3600" dirty="0" err="1" smtClean="0"/>
              <a:t>Contd</a:t>
            </a:r>
            <a:r>
              <a:rPr lang="en-US" dirty="0"/>
              <a:t/>
            </a:r>
            <a:br>
              <a:rPr lang="en-US" dirty="0"/>
            </a:br>
            <a:endParaRPr lang="en-US" dirty="0"/>
          </a:p>
        </p:txBody>
      </p:sp>
      <p:sp>
        <p:nvSpPr>
          <p:cNvPr id="3" name="Content Placeholder 2"/>
          <p:cNvSpPr>
            <a:spLocks noGrp="1"/>
          </p:cNvSpPr>
          <p:nvPr>
            <p:ph idx="1"/>
          </p:nvPr>
        </p:nvSpPr>
        <p:spPr/>
        <p:txBody>
          <a:bodyPr>
            <a:normAutofit fontScale="47500" lnSpcReduction="20000"/>
          </a:bodyPr>
          <a:lstStyle/>
          <a:p>
            <a:r>
              <a:rPr lang="en-US" b="1" dirty="0"/>
              <a:t>6. Brush holders should be secured </a:t>
            </a:r>
            <a:r>
              <a:rPr lang="en-US" dirty="0"/>
              <a:t>to their mount and</a:t>
            </a:r>
            <a:r>
              <a:rPr lang="en-US" b="1" dirty="0"/>
              <a:t> </a:t>
            </a:r>
            <a:r>
              <a:rPr lang="en-US" dirty="0"/>
              <a:t>checked that none have</a:t>
            </a:r>
            <a:r>
              <a:rPr lang="en-US" b="1" dirty="0"/>
              <a:t> </a:t>
            </a:r>
            <a:r>
              <a:rPr lang="en-US" dirty="0"/>
              <a:t>become loosened or are out</a:t>
            </a:r>
            <a:r>
              <a:rPr lang="en-US" b="1" dirty="0"/>
              <a:t> </a:t>
            </a:r>
            <a:r>
              <a:rPr lang="en-US" dirty="0"/>
              <a:t>of alignment.</a:t>
            </a:r>
          </a:p>
          <a:p>
            <a:r>
              <a:rPr lang="en-US" b="1" dirty="0"/>
              <a:t> </a:t>
            </a:r>
            <a:endParaRPr lang="en-US" dirty="0"/>
          </a:p>
          <a:p>
            <a:r>
              <a:rPr lang="en-US" b="1" dirty="0"/>
              <a:t>7. Measure spring forces </a:t>
            </a:r>
            <a:r>
              <a:rPr lang="en-US" dirty="0"/>
              <a:t>to ensure there is consistent contact force at the recommended level. Use the measured force to calculate the spring pressure for comparison with recommended level of 4.0+ PSI.</a:t>
            </a:r>
          </a:p>
          <a:p>
            <a:r>
              <a:rPr lang="en-US" b="1" dirty="0"/>
              <a:t> </a:t>
            </a:r>
            <a:endParaRPr lang="en-US" dirty="0"/>
          </a:p>
          <a:p>
            <a:r>
              <a:rPr lang="en-US" b="1" dirty="0"/>
              <a:t>8. Remove the old film </a:t>
            </a:r>
            <a:r>
              <a:rPr lang="en-US" dirty="0"/>
              <a:t>from the brush tracks, if the new brushes are made from a different grade. Dry untreated canvas applied with a pressure block or a rubber abrasive. </a:t>
            </a:r>
            <a:r>
              <a:rPr lang="en-US" dirty="0" err="1"/>
              <a:t>Seater</a:t>
            </a:r>
            <a:r>
              <a:rPr lang="en-US" dirty="0"/>
              <a:t> stone can be used as an alternative.</a:t>
            </a:r>
          </a:p>
          <a:p>
            <a:r>
              <a:rPr lang="en-US" dirty="0"/>
              <a:t>However, the remaining dust must be vacuumed or</a:t>
            </a:r>
          </a:p>
          <a:p>
            <a:r>
              <a:rPr lang="en-US" dirty="0"/>
              <a:t>blown out of the machine.</a:t>
            </a:r>
          </a:p>
          <a:p>
            <a:r>
              <a:rPr lang="en-US" b="1" dirty="0"/>
              <a:t> </a:t>
            </a:r>
            <a:endParaRPr lang="en-US" dirty="0"/>
          </a:p>
          <a:p>
            <a:r>
              <a:rPr lang="en-US" b="1" dirty="0"/>
              <a:t>9. Install new brushes </a:t>
            </a:r>
            <a:r>
              <a:rPr lang="en-US" dirty="0"/>
              <a:t>in all holders with attention to the orientation on angled </a:t>
            </a:r>
            <a:r>
              <a:rPr lang="en-US" dirty="0" err="1"/>
              <a:t>designs.Ensure</a:t>
            </a:r>
            <a:r>
              <a:rPr lang="en-US" dirty="0"/>
              <a:t> that the</a:t>
            </a:r>
          </a:p>
          <a:p>
            <a:r>
              <a:rPr lang="en-US" dirty="0"/>
              <a:t>brushes can move freely in the radial direction and that there is a relatively close fit in the tangential and axial directions.</a:t>
            </a:r>
          </a:p>
          <a:p>
            <a:r>
              <a:rPr lang="en-US" b="1" dirty="0"/>
              <a:t> </a:t>
            </a:r>
            <a:endParaRPr lang="en-US" dirty="0"/>
          </a:p>
          <a:p>
            <a:r>
              <a:rPr lang="en-US" b="1" dirty="0"/>
              <a:t>10. Apply the pressure spring </a:t>
            </a:r>
            <a:r>
              <a:rPr lang="en-US" dirty="0"/>
              <a:t>to the top of the brush.</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
            </a:r>
            <a:r>
              <a:rPr lang="en-US" sz="3200" dirty="0" err="1" smtClean="0"/>
              <a:t>Contd</a:t>
            </a:r>
            <a:endParaRPr lang="en-US" sz="3200" dirty="0"/>
          </a:p>
        </p:txBody>
      </p:sp>
      <p:sp>
        <p:nvSpPr>
          <p:cNvPr id="3" name="Content Placeholder 2"/>
          <p:cNvSpPr>
            <a:spLocks noGrp="1"/>
          </p:cNvSpPr>
          <p:nvPr>
            <p:ph idx="1"/>
          </p:nvPr>
        </p:nvSpPr>
        <p:spPr/>
        <p:txBody>
          <a:bodyPr>
            <a:normAutofit fontScale="47500" lnSpcReduction="20000"/>
          </a:bodyPr>
          <a:lstStyle/>
          <a:p>
            <a:r>
              <a:rPr lang="en-US" b="1" dirty="0"/>
              <a:t>11. Pull up on the brush </a:t>
            </a:r>
            <a:r>
              <a:rPr lang="en-US" dirty="0"/>
              <a:t>and allow to gently return to contact with the </a:t>
            </a:r>
            <a:r>
              <a:rPr lang="en-US" dirty="0" err="1"/>
              <a:t>commutator</a:t>
            </a:r>
            <a:r>
              <a:rPr lang="en-US" dirty="0"/>
              <a:t> or ring to ensure</a:t>
            </a:r>
          </a:p>
          <a:p>
            <a:r>
              <a:rPr lang="en-US" dirty="0"/>
              <a:t>there is no binding of the brush and spring.</a:t>
            </a:r>
          </a:p>
          <a:p>
            <a:r>
              <a:rPr lang="en-US" b="1" dirty="0"/>
              <a:t> </a:t>
            </a:r>
            <a:endParaRPr lang="en-US" dirty="0"/>
          </a:p>
          <a:p>
            <a:r>
              <a:rPr lang="en-US" b="1" dirty="0"/>
              <a:t>12. Connect the terminals. </a:t>
            </a:r>
            <a:r>
              <a:rPr lang="en-US" dirty="0"/>
              <a:t>Be sure all terminal connections are tight and secure.</a:t>
            </a:r>
          </a:p>
          <a:p>
            <a:r>
              <a:rPr lang="en-US" b="1" dirty="0"/>
              <a:t> </a:t>
            </a:r>
            <a:endParaRPr lang="en-US" dirty="0"/>
          </a:p>
          <a:p>
            <a:r>
              <a:rPr lang="en-US" b="1" dirty="0"/>
              <a:t>13. Seat the brushes </a:t>
            </a:r>
            <a:r>
              <a:rPr lang="en-US" dirty="0"/>
              <a:t>to the contour of the </a:t>
            </a:r>
            <a:r>
              <a:rPr lang="en-US" dirty="0" err="1"/>
              <a:t>commutator</a:t>
            </a:r>
            <a:r>
              <a:rPr lang="en-US" dirty="0"/>
              <a:t> using non-metal bearing sandpaper or garnet paper. Do NOT use emery. Medium coarse grade paper pulled under the brush face in the direction of rotation improves the quality of the brush contact surface and speeds the process. There should be at least 90% of the brush face seated </a:t>
            </a:r>
            <a:r>
              <a:rPr lang="en-US" dirty="0" smtClean="0"/>
              <a:t>to the </a:t>
            </a:r>
            <a:r>
              <a:rPr lang="en-US" dirty="0"/>
              <a:t>contour of the contact </a:t>
            </a:r>
            <a:r>
              <a:rPr lang="en-US" dirty="0" err="1"/>
              <a:t>sur</a:t>
            </a:r>
            <a:r>
              <a:rPr lang="en-US" dirty="0"/>
              <a:t> face prior to </a:t>
            </a:r>
            <a:r>
              <a:rPr lang="en-US" dirty="0" smtClean="0"/>
              <a:t>operating the </a:t>
            </a:r>
            <a:r>
              <a:rPr lang="en-US" dirty="0"/>
              <a:t>machine at load. Once this level has </a:t>
            </a:r>
            <a:r>
              <a:rPr lang="en-US" dirty="0" smtClean="0"/>
              <a:t>been achieved</a:t>
            </a:r>
            <a:r>
              <a:rPr lang="en-US" dirty="0"/>
              <a:t>, then the resulting dust in the machine around the brushes, holders, and </a:t>
            </a:r>
            <a:r>
              <a:rPr lang="en-US" dirty="0" err="1"/>
              <a:t>commutator</a:t>
            </a:r>
            <a:r>
              <a:rPr lang="en-US" dirty="0"/>
              <a:t> should be vacuumed or blown out.</a:t>
            </a:r>
          </a:p>
          <a:p>
            <a:r>
              <a:rPr lang="en-US" b="1" dirty="0"/>
              <a:t> </a:t>
            </a:r>
            <a:endParaRPr lang="en-US" dirty="0"/>
          </a:p>
          <a:p>
            <a:r>
              <a:rPr lang="en-US" b="1" dirty="0"/>
              <a:t>14. Operate the machine at no load </a:t>
            </a:r>
            <a:r>
              <a:rPr lang="en-US" dirty="0"/>
              <a:t>for the final wear-in</a:t>
            </a:r>
            <a:r>
              <a:rPr lang="en-US" b="1" dirty="0"/>
              <a:t> </a:t>
            </a:r>
            <a:r>
              <a:rPr lang="en-US" dirty="0"/>
              <a:t>contour of the contact surfaces in order to ensure</a:t>
            </a:r>
            <a:r>
              <a:rPr lang="en-US" b="1" dirty="0"/>
              <a:t> </a:t>
            </a:r>
            <a:r>
              <a:rPr lang="en-US" dirty="0"/>
              <a:t>complete electrical contact</a:t>
            </a:r>
            <a:r>
              <a:rPr lang="en-US" b="1" dirty="0"/>
              <a:t> </a:t>
            </a:r>
            <a:r>
              <a:rPr lang="en-US" dirty="0"/>
              <a:t>of the brushes. This procedure</a:t>
            </a:r>
            <a:r>
              <a:rPr lang="en-US" b="1" dirty="0"/>
              <a:t> </a:t>
            </a:r>
            <a:r>
              <a:rPr lang="en-US" dirty="0"/>
              <a:t>allows the brush to</a:t>
            </a:r>
            <a:r>
              <a:rPr lang="en-US" b="1" dirty="0"/>
              <a:t> </a:t>
            </a:r>
            <a:r>
              <a:rPr lang="en-US" dirty="0"/>
              <a:t>make intimate contact in its</a:t>
            </a:r>
            <a:r>
              <a:rPr lang="en-US" b="1" dirty="0"/>
              <a:t> </a:t>
            </a:r>
            <a:r>
              <a:rPr lang="en-US" dirty="0"/>
              <a:t>operating position in the</a:t>
            </a:r>
            <a:r>
              <a:rPr lang="en-US" b="1" dirty="0"/>
              <a:t> </a:t>
            </a:r>
            <a:r>
              <a:rPr lang="en-US" dirty="0"/>
              <a:t>holder.</a:t>
            </a:r>
          </a:p>
          <a:p>
            <a:r>
              <a:rPr lang="en-US" b="1" dirty="0"/>
              <a:t> </a:t>
            </a:r>
            <a:endParaRPr lang="en-US" dirty="0"/>
          </a:p>
          <a:p>
            <a:r>
              <a:rPr lang="en-US" b="1" dirty="0"/>
              <a:t>15. The machine is ready for use. </a:t>
            </a:r>
            <a:r>
              <a:rPr lang="en-US" dirty="0"/>
              <a:t>The film process on</a:t>
            </a:r>
            <a:r>
              <a:rPr lang="en-US" b="1" dirty="0"/>
              <a:t> </a:t>
            </a:r>
            <a:r>
              <a:rPr lang="en-US" dirty="0"/>
              <a:t>the contact </a:t>
            </a:r>
            <a:r>
              <a:rPr lang="en-US" dirty="0" err="1"/>
              <a:t>sur</a:t>
            </a:r>
            <a:r>
              <a:rPr lang="en-US" dirty="0"/>
              <a:t> face can be</a:t>
            </a:r>
            <a:r>
              <a:rPr lang="en-US" b="1" dirty="0"/>
              <a:t> </a:t>
            </a:r>
            <a:r>
              <a:rPr lang="en-US" dirty="0"/>
              <a:t>enhanced with the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p:txBody>
          <a:bodyPr>
            <a:normAutofit fontScale="77500" lnSpcReduction="20000"/>
          </a:bodyPr>
          <a:lstStyle/>
          <a:p>
            <a:r>
              <a:rPr lang="en-US" dirty="0"/>
              <a:t>use of an</a:t>
            </a:r>
            <a:r>
              <a:rPr lang="en-US" b="1" dirty="0"/>
              <a:t> </a:t>
            </a:r>
            <a:r>
              <a:rPr lang="en-US" dirty="0"/>
              <a:t>untreated hardwood burnishing</a:t>
            </a:r>
            <a:r>
              <a:rPr lang="en-US" b="1" dirty="0"/>
              <a:t> </a:t>
            </a:r>
            <a:r>
              <a:rPr lang="en-US" dirty="0"/>
              <a:t>block or a rubber polishing</a:t>
            </a:r>
            <a:r>
              <a:rPr lang="en-US" b="1" dirty="0"/>
              <a:t> </a:t>
            </a:r>
            <a:r>
              <a:rPr lang="en-US" dirty="0"/>
              <a:t>stone. This procedure</a:t>
            </a:r>
            <a:r>
              <a:rPr lang="en-US" b="1" dirty="0"/>
              <a:t> </a:t>
            </a:r>
            <a:r>
              <a:rPr lang="en-US" dirty="0"/>
              <a:t>can reduce the high friction</a:t>
            </a:r>
            <a:r>
              <a:rPr lang="en-US" b="1" dirty="0"/>
              <a:t> </a:t>
            </a:r>
            <a:r>
              <a:rPr lang="en-US" dirty="0"/>
              <a:t>and brush dust </a:t>
            </a:r>
            <a:r>
              <a:rPr lang="en-US" dirty="0" smtClean="0"/>
              <a:t>developed during </a:t>
            </a:r>
            <a:r>
              <a:rPr lang="en-US" dirty="0"/>
              <a:t>the initial film forming period.</a:t>
            </a:r>
          </a:p>
          <a:p>
            <a:r>
              <a:rPr lang="en-US" i="1" dirty="0"/>
              <a:t> </a:t>
            </a:r>
            <a:endParaRPr lang="en-US" dirty="0"/>
          </a:p>
          <a:p>
            <a:r>
              <a:rPr lang="en-US" i="1" dirty="0"/>
              <a:t>NOTE: In some cases time allotment, operating conditions, or performance issues may require the replacement of less than a full set of brushes without normal seating. Then, it is especially important </a:t>
            </a:r>
            <a:r>
              <a:rPr lang="en-US" i="1" dirty="0" smtClean="0"/>
              <a:t>to adhere </a:t>
            </a:r>
            <a:r>
              <a:rPr lang="en-US" i="1" dirty="0"/>
              <a:t>to step 11 with extended operation at no-load. Shortcuts on procedures for brush installation will result in excess electrical damage to the brush face and the contact surface.</a:t>
            </a:r>
            <a:endParaRPr lang="en-US" dirty="0"/>
          </a:p>
          <a:p>
            <a:pPr>
              <a:buNone/>
            </a:pPr>
            <a:r>
              <a:rPr lang="en-US" i="1" dirty="0"/>
              <a:t> </a:t>
            </a:r>
            <a:endParaRPr lang="en-US" dirty="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Causes of Commutation Failure</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buNone/>
            </a:pPr>
            <a:r>
              <a:rPr lang="en-US" sz="1800" dirty="0"/>
              <a:t> </a:t>
            </a:r>
            <a:r>
              <a:rPr lang="en-US" sz="1800" b="1" dirty="0" smtClean="0"/>
              <a:t> 1-Streaking</a:t>
            </a:r>
          </a:p>
          <a:p>
            <a:pPr>
              <a:buNone/>
            </a:pPr>
            <a:endParaRPr lang="en-US" sz="1800" b="1" dirty="0"/>
          </a:p>
          <a:p>
            <a:pPr lvl="0">
              <a:buNone/>
            </a:pPr>
            <a:r>
              <a:rPr lang="en-US" sz="1800" b="1" dirty="0" smtClean="0"/>
              <a:t>2-Threading</a:t>
            </a:r>
          </a:p>
          <a:p>
            <a:pPr lvl="0">
              <a:buNone/>
            </a:pPr>
            <a:endParaRPr lang="en-US" sz="1800" b="1" dirty="0" smtClean="0"/>
          </a:p>
          <a:p>
            <a:pPr lvl="0">
              <a:buNone/>
            </a:pPr>
            <a:r>
              <a:rPr lang="en-US" sz="1800" b="1" dirty="0" smtClean="0"/>
              <a:t>3-Bar </a:t>
            </a:r>
            <a:r>
              <a:rPr lang="en-US" sz="1800" b="1" dirty="0"/>
              <a:t>Edge </a:t>
            </a:r>
            <a:r>
              <a:rPr lang="en-US" sz="1800" b="1" dirty="0" smtClean="0"/>
              <a:t>Burning</a:t>
            </a:r>
          </a:p>
          <a:p>
            <a:pPr lvl="0">
              <a:buNone/>
            </a:pPr>
            <a:endParaRPr lang="en-US" sz="1800" b="1" dirty="0"/>
          </a:p>
          <a:p>
            <a:pPr lvl="0">
              <a:buNone/>
            </a:pPr>
            <a:r>
              <a:rPr lang="en-US" sz="1800" b="1" dirty="0" smtClean="0"/>
              <a:t>4-Grooving</a:t>
            </a:r>
          </a:p>
          <a:p>
            <a:pPr lvl="0">
              <a:buNone/>
            </a:pPr>
            <a:endParaRPr lang="en-US" sz="1800" b="1" dirty="0"/>
          </a:p>
          <a:p>
            <a:pPr lvl="0">
              <a:buNone/>
            </a:pPr>
            <a:r>
              <a:rPr lang="en-US" sz="1800" b="1" dirty="0" smtClean="0"/>
              <a:t>5-Slot </a:t>
            </a:r>
            <a:r>
              <a:rPr lang="en-US" sz="1800" b="1" dirty="0"/>
              <a:t>Bar </a:t>
            </a:r>
            <a:r>
              <a:rPr lang="en-US" sz="1800" b="1" dirty="0" smtClean="0"/>
              <a:t>Marking</a:t>
            </a:r>
          </a:p>
          <a:p>
            <a:pPr lvl="0">
              <a:buNone/>
            </a:pPr>
            <a:endParaRPr lang="en-US" sz="1800" b="1" dirty="0"/>
          </a:p>
          <a:p>
            <a:pPr lvl="0">
              <a:buNone/>
            </a:pPr>
            <a:r>
              <a:rPr lang="en-US" sz="1800" b="1" dirty="0" smtClean="0"/>
              <a:t>6-Photographing</a:t>
            </a:r>
          </a:p>
          <a:p>
            <a:pPr lvl="0">
              <a:buNone/>
            </a:pPr>
            <a:endParaRPr lang="en-US" sz="1800" b="1" dirty="0"/>
          </a:p>
          <a:p>
            <a:pPr lvl="0">
              <a:buNone/>
            </a:pPr>
            <a:r>
              <a:rPr lang="en-US" sz="1800" b="1" smtClean="0"/>
              <a:t>7-Copper Drag</a:t>
            </a:r>
            <a:endParaRPr lang="en-US" sz="1800" dirty="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Streaking</a:t>
            </a:r>
            <a:endParaRPr lang="en-US" dirty="0"/>
          </a:p>
        </p:txBody>
      </p:sp>
      <p:sp>
        <p:nvSpPr>
          <p:cNvPr id="3" name="Content Placeholder 2"/>
          <p:cNvSpPr>
            <a:spLocks noGrp="1"/>
          </p:cNvSpPr>
          <p:nvPr>
            <p:ph idx="1"/>
          </p:nvPr>
        </p:nvSpPr>
        <p:spPr/>
        <p:txBody>
          <a:bodyPr/>
          <a:lstStyle/>
          <a:p>
            <a:r>
              <a:rPr lang="en-US" sz="1800" dirty="0"/>
              <a:t>• Low or unequal spring pressure</a:t>
            </a:r>
          </a:p>
          <a:p>
            <a:r>
              <a:rPr lang="en-US" sz="1800" dirty="0"/>
              <a:t>• Low current loads</a:t>
            </a:r>
            <a:r>
              <a:rPr lang="en-US" sz="1800" b="1" dirty="0"/>
              <a:t> </a:t>
            </a:r>
            <a:r>
              <a:rPr lang="en-US" sz="1800" dirty="0"/>
              <a:t> </a:t>
            </a:r>
          </a:p>
          <a:p>
            <a:r>
              <a:rPr lang="en-US" sz="1800" dirty="0"/>
              <a:t>• Contaminated atmosphere</a:t>
            </a:r>
          </a:p>
          <a:p>
            <a:r>
              <a:rPr lang="en-US" sz="1800" dirty="0"/>
              <a:t>• High humidity</a:t>
            </a:r>
          </a:p>
          <a:p>
            <a:r>
              <a:rPr lang="en-US" sz="1800" dirty="0"/>
              <a:t>• Copper particle pickup from </a:t>
            </a:r>
            <a:r>
              <a:rPr lang="en-US" sz="1800" dirty="0" err="1" smtClean="0"/>
              <a:t>commutator</a:t>
            </a:r>
            <a:endParaRPr lang="en-US" sz="1800" dirty="0"/>
          </a:p>
        </p:txBody>
      </p:sp>
      <p:pic>
        <p:nvPicPr>
          <p:cNvPr id="4" name="Picture 3"/>
          <p:cNvPicPr/>
          <p:nvPr/>
        </p:nvPicPr>
        <p:blipFill>
          <a:blip r:embed="rId2"/>
          <a:srcRect/>
          <a:stretch>
            <a:fillRect/>
          </a:stretch>
        </p:blipFill>
        <p:spPr bwMode="auto">
          <a:xfrm>
            <a:off x="1295400" y="3581400"/>
            <a:ext cx="61722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dirty="0"/>
              <a:t>THREADING</a:t>
            </a:r>
            <a:endParaRPr lang="en-US" dirty="0"/>
          </a:p>
        </p:txBody>
      </p:sp>
      <p:sp>
        <p:nvSpPr>
          <p:cNvPr id="3" name="Content Placeholder 2"/>
          <p:cNvSpPr>
            <a:spLocks noGrp="1"/>
          </p:cNvSpPr>
          <p:nvPr>
            <p:ph idx="1"/>
          </p:nvPr>
        </p:nvSpPr>
        <p:spPr/>
        <p:txBody>
          <a:bodyPr>
            <a:normAutofit/>
          </a:bodyPr>
          <a:lstStyle/>
          <a:p>
            <a:pPr>
              <a:buNone/>
            </a:pPr>
            <a:r>
              <a:rPr lang="en-US" sz="1800" dirty="0"/>
              <a:t> </a:t>
            </a:r>
            <a:r>
              <a:rPr lang="en-US" sz="1800" dirty="0" smtClean="0"/>
              <a:t>• </a:t>
            </a:r>
            <a:r>
              <a:rPr lang="en-US" sz="1800" dirty="0"/>
              <a:t>Low or unequal spring </a:t>
            </a:r>
            <a:r>
              <a:rPr lang="en-US" sz="1800" dirty="0" err="1" smtClean="0"/>
              <a:t>pressur</a:t>
            </a:r>
            <a:endParaRPr lang="en-US" sz="1800" dirty="0"/>
          </a:p>
          <a:p>
            <a:r>
              <a:rPr lang="en-US" sz="1800" dirty="0"/>
              <a:t>• Contaminated atmosphere</a:t>
            </a:r>
          </a:p>
          <a:p>
            <a:r>
              <a:rPr lang="en-US" sz="1800" dirty="0"/>
              <a:t>• High humidity</a:t>
            </a:r>
          </a:p>
          <a:p>
            <a:r>
              <a:rPr lang="en-US" sz="1800" dirty="0"/>
              <a:t>• Uneven current distribution</a:t>
            </a:r>
          </a:p>
          <a:p>
            <a:r>
              <a:rPr lang="en-US" sz="1800" dirty="0"/>
              <a:t>• Conditions have been maintained for a long </a:t>
            </a:r>
            <a:r>
              <a:rPr lang="en-US" sz="1800" dirty="0" smtClean="0"/>
              <a:t>period of </a:t>
            </a:r>
            <a:r>
              <a:rPr lang="en-US" sz="1800" dirty="0"/>
              <a:t>time and caused </a:t>
            </a:r>
            <a:r>
              <a:rPr lang="en-US" sz="1800" dirty="0" err="1"/>
              <a:t>commutator</a:t>
            </a:r>
            <a:r>
              <a:rPr lang="en-US" sz="1800" dirty="0"/>
              <a:t> </a:t>
            </a:r>
            <a:r>
              <a:rPr lang="en-US" sz="1800" dirty="0" smtClean="0"/>
              <a:t>damage</a:t>
            </a:r>
          </a:p>
          <a:p>
            <a:endParaRPr lang="en-US" dirty="0"/>
          </a:p>
          <a:p>
            <a:endParaRPr lang="en-US" dirty="0"/>
          </a:p>
        </p:txBody>
      </p:sp>
      <p:pic>
        <p:nvPicPr>
          <p:cNvPr id="4" name="Picture 3"/>
          <p:cNvPicPr/>
          <p:nvPr/>
        </p:nvPicPr>
        <p:blipFill>
          <a:blip r:embed="rId3"/>
          <a:srcRect/>
          <a:stretch>
            <a:fillRect/>
          </a:stretch>
        </p:blipFill>
        <p:spPr bwMode="auto">
          <a:xfrm>
            <a:off x="762000" y="3733800"/>
            <a:ext cx="80010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dirty="0"/>
              <a:t>BAR EDGE BURNING</a:t>
            </a:r>
            <a:endParaRPr lang="en-US" dirty="0"/>
          </a:p>
        </p:txBody>
      </p:sp>
      <p:sp>
        <p:nvSpPr>
          <p:cNvPr id="3" name="Content Placeholder 2"/>
          <p:cNvSpPr>
            <a:spLocks noGrp="1"/>
          </p:cNvSpPr>
          <p:nvPr>
            <p:ph idx="1"/>
          </p:nvPr>
        </p:nvSpPr>
        <p:spPr/>
        <p:txBody>
          <a:bodyPr>
            <a:normAutofit/>
          </a:bodyPr>
          <a:lstStyle/>
          <a:p>
            <a:pPr>
              <a:buNone/>
            </a:pPr>
            <a:r>
              <a:rPr lang="en-US" b="1" dirty="0"/>
              <a:t> </a:t>
            </a:r>
            <a:endParaRPr lang="en-US" dirty="0"/>
          </a:p>
          <a:p>
            <a:r>
              <a:rPr lang="en-US" sz="1800" b="1" dirty="0" smtClean="0"/>
              <a:t>Causes</a:t>
            </a:r>
            <a:endParaRPr lang="en-US" sz="1800" dirty="0"/>
          </a:p>
          <a:p>
            <a:r>
              <a:rPr lang="en-US" sz="1800" dirty="0" smtClean="0"/>
              <a:t> </a:t>
            </a:r>
            <a:r>
              <a:rPr lang="en-US" sz="1800" dirty="0"/>
              <a:t>Low or unequal spring pressure</a:t>
            </a:r>
          </a:p>
          <a:p>
            <a:r>
              <a:rPr lang="en-US" sz="1800" dirty="0" smtClean="0"/>
              <a:t> </a:t>
            </a:r>
            <a:r>
              <a:rPr lang="en-US" sz="1800" dirty="0"/>
              <a:t>Incorrect brush alignment / off neutral</a:t>
            </a:r>
          </a:p>
          <a:p>
            <a:r>
              <a:rPr lang="en-US" sz="1800" dirty="0" smtClean="0"/>
              <a:t>Wrong </a:t>
            </a:r>
            <a:r>
              <a:rPr lang="en-US" sz="1800" dirty="0"/>
              <a:t>brush grade</a:t>
            </a:r>
          </a:p>
          <a:p>
            <a:pPr>
              <a:buNone/>
            </a:pPr>
            <a:r>
              <a:rPr lang="en-US" sz="1800" dirty="0" smtClean="0"/>
              <a:t> </a:t>
            </a:r>
            <a:r>
              <a:rPr lang="en-US" sz="1800" dirty="0"/>
              <a:t>Sparking caused by commutation problems</a:t>
            </a:r>
          </a:p>
          <a:p>
            <a:r>
              <a:rPr lang="en-US" sz="1800" dirty="0" smtClean="0"/>
              <a:t> </a:t>
            </a:r>
            <a:r>
              <a:rPr lang="en-US" sz="1800" dirty="0"/>
              <a:t>Incorrect </a:t>
            </a:r>
            <a:r>
              <a:rPr lang="en-US" sz="1800" dirty="0" err="1"/>
              <a:t>interpole</a:t>
            </a:r>
            <a:r>
              <a:rPr lang="en-US" sz="1800" dirty="0"/>
              <a:t> </a:t>
            </a:r>
            <a:r>
              <a:rPr lang="en-US" sz="1800" dirty="0" smtClean="0"/>
              <a:t>strength.</a:t>
            </a:r>
          </a:p>
          <a:p>
            <a:endParaRPr lang="en-US" dirty="0"/>
          </a:p>
          <a:p>
            <a:endParaRPr lang="en-US" dirty="0"/>
          </a:p>
          <a:p>
            <a:endParaRPr lang="en-US" dirty="0"/>
          </a:p>
        </p:txBody>
      </p:sp>
      <p:pic>
        <p:nvPicPr>
          <p:cNvPr id="4" name="Picture 3"/>
          <p:cNvPicPr/>
          <p:nvPr/>
        </p:nvPicPr>
        <p:blipFill>
          <a:blip r:embed="rId2"/>
          <a:srcRect/>
          <a:stretch>
            <a:fillRect/>
          </a:stretch>
        </p:blipFill>
        <p:spPr bwMode="auto">
          <a:xfrm>
            <a:off x="1752600" y="4343400"/>
            <a:ext cx="5514975"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ritik Sharma\Desktop\3668911244_f468ff362f.jpg"/>
          <p:cNvPicPr>
            <a:picLocks noChangeAspect="1" noChangeArrowheads="1"/>
          </p:cNvPicPr>
          <p:nvPr/>
        </p:nvPicPr>
        <p:blipFill>
          <a:blip r:embed="rId2"/>
          <a:srcRect/>
          <a:stretch>
            <a:fillRect/>
          </a:stretch>
        </p:blipFill>
        <p:spPr bwMode="auto">
          <a:xfrm>
            <a:off x="533400" y="381000"/>
            <a:ext cx="8077200" cy="6096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b="1" u="sng" dirty="0"/>
              <a:t>Grooving</a:t>
            </a:r>
            <a:endParaRPr lang="en-US" dirty="0"/>
          </a:p>
        </p:txBody>
      </p:sp>
      <p:sp>
        <p:nvSpPr>
          <p:cNvPr id="3" name="Content Placeholder 2"/>
          <p:cNvSpPr>
            <a:spLocks noGrp="1"/>
          </p:cNvSpPr>
          <p:nvPr>
            <p:ph idx="1"/>
          </p:nvPr>
        </p:nvSpPr>
        <p:spPr/>
        <p:txBody>
          <a:bodyPr/>
          <a:lstStyle/>
          <a:p>
            <a:pPr lvl="6"/>
            <a:r>
              <a:rPr lang="en-US" b="1" dirty="0" smtClean="0"/>
              <a:t>Causes</a:t>
            </a:r>
            <a:endParaRPr lang="en-US" dirty="0"/>
          </a:p>
          <a:p>
            <a:r>
              <a:rPr lang="en-US" dirty="0"/>
              <a:t>• </a:t>
            </a:r>
            <a:r>
              <a:rPr lang="en-US" sz="1800" dirty="0"/>
              <a:t>Low or unequal spring pressure</a:t>
            </a:r>
          </a:p>
          <a:p>
            <a:r>
              <a:rPr lang="en-US" sz="1800" dirty="0"/>
              <a:t>• Contaminated atmosphere</a:t>
            </a:r>
          </a:p>
          <a:p>
            <a:r>
              <a:rPr lang="en-US" sz="1800" dirty="0"/>
              <a:t>• Low humidity and temperature</a:t>
            </a:r>
          </a:p>
          <a:p>
            <a:r>
              <a:rPr lang="en-US" sz="1800" dirty="0"/>
              <a:t>• Abrasive brush </a:t>
            </a:r>
            <a:r>
              <a:rPr lang="en-US" sz="1800" dirty="0" smtClean="0"/>
              <a:t>grade</a:t>
            </a:r>
          </a:p>
        </p:txBody>
      </p:sp>
      <p:pic>
        <p:nvPicPr>
          <p:cNvPr id="4" name="Picture 3"/>
          <p:cNvPicPr/>
          <p:nvPr/>
        </p:nvPicPr>
        <p:blipFill>
          <a:blip r:embed="rId2"/>
          <a:srcRect/>
          <a:stretch>
            <a:fillRect/>
          </a:stretch>
        </p:blipFill>
        <p:spPr bwMode="auto">
          <a:xfrm>
            <a:off x="1143000" y="3810000"/>
            <a:ext cx="6324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 </a:t>
            </a:r>
            <a:r>
              <a:rPr lang="en-US" sz="3200" b="1" dirty="0"/>
              <a:t>SLOT BAR MARKING</a:t>
            </a:r>
            <a:endParaRPr lang="en-US" sz="3200" dirty="0"/>
          </a:p>
        </p:txBody>
      </p:sp>
      <p:sp>
        <p:nvSpPr>
          <p:cNvPr id="3" name="Content Placeholder 2"/>
          <p:cNvSpPr>
            <a:spLocks noGrp="1"/>
          </p:cNvSpPr>
          <p:nvPr>
            <p:ph idx="1"/>
          </p:nvPr>
        </p:nvSpPr>
        <p:spPr/>
        <p:txBody>
          <a:bodyPr>
            <a:normAutofit/>
          </a:bodyPr>
          <a:lstStyle/>
          <a:p>
            <a:r>
              <a:rPr lang="en-US" sz="1800" b="1" dirty="0" smtClean="0"/>
              <a:t>Causes</a:t>
            </a:r>
            <a:r>
              <a:rPr lang="en-US" sz="1800" dirty="0"/>
              <a:t> </a:t>
            </a:r>
          </a:p>
          <a:p>
            <a:r>
              <a:rPr lang="en-US" sz="1800" dirty="0"/>
              <a:t>• Low or unequal spring pressure</a:t>
            </a:r>
          </a:p>
          <a:p>
            <a:r>
              <a:rPr lang="en-US" sz="1800" dirty="0"/>
              <a:t>• Excess vibration</a:t>
            </a:r>
          </a:p>
          <a:p>
            <a:r>
              <a:rPr lang="en-US" sz="1800" dirty="0"/>
              <a:t>• Wrong brush grade</a:t>
            </a:r>
          </a:p>
          <a:p>
            <a:r>
              <a:rPr lang="en-US" sz="1800" dirty="0"/>
              <a:t>• </a:t>
            </a:r>
            <a:r>
              <a:rPr lang="en-US" sz="1800" dirty="0" err="1"/>
              <a:t>Commutator</a:t>
            </a:r>
            <a:r>
              <a:rPr lang="en-US" sz="1800" dirty="0"/>
              <a:t> becomes overheated and softened</a:t>
            </a:r>
          </a:p>
          <a:p>
            <a:r>
              <a:rPr lang="en-US" dirty="0"/>
              <a:t>• </a:t>
            </a:r>
            <a:r>
              <a:rPr lang="en-US" sz="1800" dirty="0"/>
              <a:t>High </a:t>
            </a:r>
            <a:r>
              <a:rPr lang="en-US" sz="1800" dirty="0" smtClean="0"/>
              <a:t>Friction</a:t>
            </a:r>
          </a:p>
        </p:txBody>
      </p:sp>
      <p:pic>
        <p:nvPicPr>
          <p:cNvPr id="4" name="Picture 3"/>
          <p:cNvPicPr/>
          <p:nvPr/>
        </p:nvPicPr>
        <p:blipFill>
          <a:blip r:embed="rId2"/>
          <a:srcRect/>
          <a:stretch>
            <a:fillRect/>
          </a:stretch>
        </p:blipFill>
        <p:spPr bwMode="auto">
          <a:xfrm>
            <a:off x="2514600" y="3810000"/>
            <a:ext cx="4510087"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 Copper Drag</a:t>
            </a:r>
            <a:endParaRPr lang="en-US" sz="3200" dirty="0"/>
          </a:p>
        </p:txBody>
      </p:sp>
      <p:sp>
        <p:nvSpPr>
          <p:cNvPr id="3" name="Content Placeholder 2"/>
          <p:cNvSpPr>
            <a:spLocks noGrp="1"/>
          </p:cNvSpPr>
          <p:nvPr>
            <p:ph idx="1"/>
          </p:nvPr>
        </p:nvSpPr>
        <p:spPr/>
        <p:txBody>
          <a:bodyPr>
            <a:normAutofit/>
          </a:bodyPr>
          <a:lstStyle/>
          <a:p>
            <a:r>
              <a:rPr lang="en-US" sz="1800" b="1" dirty="0" smtClean="0"/>
              <a:t>Causes</a:t>
            </a:r>
            <a:endParaRPr lang="en-US" sz="1800" dirty="0"/>
          </a:p>
          <a:p>
            <a:r>
              <a:rPr lang="en-US" sz="1800" dirty="0"/>
              <a:t>• Uneven current distribution in armature windings</a:t>
            </a:r>
          </a:p>
          <a:p>
            <a:r>
              <a:rPr lang="en-US" sz="1800" dirty="0"/>
              <a:t>• Unequal number of windings in adjacent slots</a:t>
            </a:r>
          </a:p>
          <a:p>
            <a:r>
              <a:rPr lang="en-US" sz="1800" dirty="0"/>
              <a:t>• Inconsistency in armature windings related to   number of coils, slots, and </a:t>
            </a:r>
            <a:r>
              <a:rPr lang="en-US" sz="1800" dirty="0" err="1"/>
              <a:t>commutator</a:t>
            </a:r>
            <a:r>
              <a:rPr lang="en-US" sz="1800" dirty="0"/>
              <a:t> bars.</a:t>
            </a:r>
          </a:p>
          <a:p>
            <a:endParaRPr lang="en-US" dirty="0"/>
          </a:p>
        </p:txBody>
      </p:sp>
      <p:pic>
        <p:nvPicPr>
          <p:cNvPr id="4" name="Picture 3"/>
          <p:cNvPicPr/>
          <p:nvPr/>
        </p:nvPicPr>
        <p:blipFill>
          <a:blip r:embed="rId2"/>
          <a:srcRect/>
          <a:stretch>
            <a:fillRect/>
          </a:stretch>
        </p:blipFill>
        <p:spPr bwMode="auto">
          <a:xfrm>
            <a:off x="1143000" y="3505200"/>
            <a:ext cx="64008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 Carbon Brush Failure</a:t>
            </a:r>
          </a:p>
        </p:txBody>
      </p:sp>
      <p:sp>
        <p:nvSpPr>
          <p:cNvPr id="3" name="Content Placeholder 2"/>
          <p:cNvSpPr>
            <a:spLocks noGrp="1"/>
          </p:cNvSpPr>
          <p:nvPr>
            <p:ph idx="1"/>
          </p:nvPr>
        </p:nvSpPr>
        <p:spPr/>
        <p:txBody>
          <a:bodyPr>
            <a:normAutofit/>
          </a:bodyPr>
          <a:lstStyle/>
          <a:p>
            <a:r>
              <a:rPr lang="en-US" sz="1900" dirty="0"/>
              <a:t>The most common cause of carbon brush failure is incorrect spring tension. Once the proper force is applied, grade selection can be fine-tuned to ensure optimum brush and machine performance. For reference, the chart below indicates the recommended ranges of spring pressure for various applications and the method of calculating spring pressure from the measured spring force.</a:t>
            </a:r>
          </a:p>
          <a:p>
            <a:pPr>
              <a:buNone/>
            </a:pPr>
            <a:endParaRPr lang="en-US" sz="1900" b="1" dirty="0" smtClean="0"/>
          </a:p>
          <a:p>
            <a:pPr>
              <a:buNone/>
            </a:pPr>
            <a:endParaRPr lang="en-US" sz="1900" b="1" dirty="0"/>
          </a:p>
          <a:p>
            <a:pPr>
              <a:buNone/>
            </a:pPr>
            <a:r>
              <a:rPr lang="en-US" sz="1900" b="1" i="1" u="sng" dirty="0"/>
              <a:t> </a:t>
            </a:r>
            <a:r>
              <a:rPr lang="en-US" sz="1900" b="1" i="1" u="sng" dirty="0" smtClean="0"/>
              <a:t>Spring Pressure</a:t>
            </a:r>
          </a:p>
          <a:p>
            <a:endParaRPr lang="en-US" sz="1900" dirty="0"/>
          </a:p>
          <a:p>
            <a:r>
              <a:rPr lang="en-US" sz="1800" dirty="0"/>
              <a:t>Industrial D.C Applications 4-6 psi 280-420 g/cm2 </a:t>
            </a:r>
          </a:p>
          <a:p>
            <a:r>
              <a:rPr lang="en-US" sz="1800" dirty="0"/>
              <a:t>WRIM &amp; Sync. Rings 3.5-4.5 psi 240-310 g/cm2</a:t>
            </a:r>
          </a:p>
          <a:p>
            <a:r>
              <a:rPr lang="en-US" sz="1800" dirty="0"/>
              <a:t>High Speed Turbine Rings</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a:xfrm>
            <a:off x="457200" y="1600200"/>
            <a:ext cx="8229600" cy="3581400"/>
          </a:xfrm>
        </p:spPr>
        <p:txBody>
          <a:bodyPr>
            <a:normAutofit fontScale="92500" lnSpcReduction="20000"/>
          </a:bodyPr>
          <a:lstStyle/>
          <a:p>
            <a:r>
              <a:rPr lang="en-US" sz="2200" dirty="0"/>
              <a:t>Soft Graphite Grades 2.5-3.5 psi 170-240 g/cm2</a:t>
            </a:r>
          </a:p>
          <a:p>
            <a:r>
              <a:rPr lang="en-US" sz="2200" dirty="0"/>
              <a:t>Metal Graphite Brushes 4.5-5.5 psi 310-390 g/cm2</a:t>
            </a:r>
          </a:p>
          <a:p>
            <a:r>
              <a:rPr lang="en-US" sz="2200" dirty="0"/>
              <a:t>FHP Brushes 4-7 psi 280-490 g/cm2</a:t>
            </a:r>
          </a:p>
          <a:p>
            <a:r>
              <a:rPr lang="en-US" sz="2200" dirty="0"/>
              <a:t>Traction Brushes 5-8 psi 350-560 g/cm2</a:t>
            </a:r>
          </a:p>
          <a:p>
            <a:r>
              <a:rPr lang="en-US" sz="2200" i="1" dirty="0"/>
              <a:t>For brushes with top and bottom angles greater than</a:t>
            </a:r>
            <a:endParaRPr lang="en-US" sz="2200" dirty="0"/>
          </a:p>
          <a:p>
            <a:r>
              <a:rPr lang="en-US" sz="2200" i="1" dirty="0"/>
              <a:t>25 degrees, add an extra .5-1 psi = 35-70 g/cm2</a:t>
            </a:r>
            <a:endParaRPr lang="en-US" sz="2200" dirty="0"/>
          </a:p>
          <a:p>
            <a:r>
              <a:rPr lang="en-US" sz="2200" dirty="0"/>
              <a:t>  </a:t>
            </a:r>
            <a:endParaRPr lang="en-US" sz="2200" dirty="0" smtClean="0"/>
          </a:p>
          <a:p>
            <a:endParaRPr lang="en-US" sz="2200" dirty="0"/>
          </a:p>
          <a:p>
            <a:pPr>
              <a:buNone/>
            </a:pPr>
            <a:r>
              <a:rPr lang="en-US" sz="2200" dirty="0"/>
              <a:t> </a:t>
            </a:r>
            <a:r>
              <a:rPr lang="en-US" sz="2200" dirty="0" smtClean="0"/>
              <a:t>     Spring press. force(P.S.I</a:t>
            </a:r>
            <a:r>
              <a:rPr lang="en-US" sz="2200" dirty="0"/>
              <a:t>.)      =      </a:t>
            </a:r>
            <a:r>
              <a:rPr lang="en-US" sz="2200" u="sng" dirty="0"/>
              <a:t>Measured Force (lbs.)    </a:t>
            </a:r>
            <a:endParaRPr lang="en-US" sz="2200" u="sng" dirty="0" smtClean="0"/>
          </a:p>
          <a:p>
            <a:r>
              <a:rPr lang="en-US" sz="2200" u="sng" dirty="0" smtClean="0"/>
              <a:t>            </a:t>
            </a:r>
            <a:endParaRPr lang="en-US" sz="2200" dirty="0"/>
          </a:p>
          <a:p>
            <a:r>
              <a:rPr lang="en-US" sz="2200" dirty="0"/>
              <a:t>              Pressure Brush Thickness (in.) X </a:t>
            </a:r>
            <a:r>
              <a:rPr lang="en-US" sz="2200" dirty="0" err="1"/>
              <a:t>BrushWidth</a:t>
            </a:r>
            <a:r>
              <a:rPr lang="en-US" sz="2200" dirty="0"/>
              <a:t> (in.)</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r>
              <a:rPr lang="en-US" sz="1800" dirty="0"/>
              <a:t>Traditionally, locomotives pull trains from the front. Increasingly common is </a:t>
            </a:r>
            <a:r>
              <a:rPr lang="en-US" sz="1800" u="sng" dirty="0">
                <a:hlinkClick r:id="rId2" tooltip="Push-pull train"/>
              </a:rPr>
              <a:t>push-pull</a:t>
            </a:r>
            <a:r>
              <a:rPr lang="en-US" sz="1800" dirty="0"/>
              <a:t> operation, where a locomotive pulls the train in one direction and pushes it in the other, and can be controlled from a control cab at the other end of the train.</a:t>
            </a:r>
          </a:p>
          <a:p>
            <a:r>
              <a:rPr lang="en-US" sz="1800" dirty="0"/>
              <a:t> </a:t>
            </a:r>
          </a:p>
          <a:p>
            <a:r>
              <a:rPr lang="en-US" sz="1800" dirty="0"/>
              <a:t>Like great books, no project is created entirely by an individual. There are many people involved in this project too and have helped a lot right from the beginning till the completion of our project. Any bouquets for the merits in this project should go to our door. Any brickbats we are ready to catch ourselves.</a:t>
            </a:r>
            <a:br>
              <a:rPr lang="en-US" sz="1800" dirty="0"/>
            </a:br>
            <a:endParaRPr lang="en-US" sz="1800" dirty="0"/>
          </a:p>
          <a:p>
            <a:r>
              <a:rPr lang="en-US" sz="1800" dirty="0"/>
              <a:t>It is with a great sincerity, we convey our </a:t>
            </a:r>
            <a:r>
              <a:rPr lang="en-US" sz="1800" dirty="0" err="1"/>
              <a:t>heartfull</a:t>
            </a:r>
            <a:r>
              <a:rPr lang="en-US" sz="1800" dirty="0"/>
              <a:t> gratitude to our Mr. Mohammad  </a:t>
            </a:r>
            <a:r>
              <a:rPr lang="en-US" sz="1800" dirty="0" err="1"/>
              <a:t>Israr</a:t>
            </a:r>
            <a:r>
              <a:rPr lang="en-US" sz="1800" dirty="0"/>
              <a:t>, Supervisor, Electric Loco Shed, Kanpur, for his excellent guidance, valuable advice and ample co-operation throughout the training. It is a proud privilege to have availed of the opportunity of guidance.</a:t>
            </a:r>
            <a:br>
              <a:rPr lang="en-US" sz="1800" dirty="0"/>
            </a:br>
            <a:endParaRPr lang="en-US" sz="1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p:txBody>
          <a:bodyPr/>
          <a:lstStyle/>
          <a:p>
            <a:r>
              <a:rPr lang="en-US" sz="2000" dirty="0"/>
              <a:t>We are thankful to </a:t>
            </a:r>
            <a:r>
              <a:rPr lang="en-US" sz="2000" dirty="0" err="1"/>
              <a:t>Mr.S</a:t>
            </a:r>
            <a:r>
              <a:rPr lang="en-US" sz="2000" dirty="0"/>
              <a:t> .K. PANDEY too, for their excellent cooperation during our training for the proper response of the machine. We are grateful to all the railway employees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CONTENTS</a:t>
            </a:r>
            <a:endParaRPr lang="en-US" dirty="0"/>
          </a:p>
        </p:txBody>
      </p:sp>
      <p:sp>
        <p:nvSpPr>
          <p:cNvPr id="3" name="Content Placeholder 2"/>
          <p:cNvSpPr>
            <a:spLocks noGrp="1"/>
          </p:cNvSpPr>
          <p:nvPr>
            <p:ph idx="1"/>
          </p:nvPr>
        </p:nvSpPr>
        <p:spPr/>
        <p:txBody>
          <a:bodyPr>
            <a:normAutofit fontScale="55000" lnSpcReduction="20000"/>
          </a:bodyPr>
          <a:lstStyle/>
          <a:p>
            <a:pPr lvl="0"/>
            <a:r>
              <a:rPr lang="en-US" dirty="0" smtClean="0"/>
              <a:t>          Acknowledgement</a:t>
            </a:r>
          </a:p>
          <a:p>
            <a:pPr lvl="0"/>
            <a:r>
              <a:rPr lang="en-US" dirty="0" smtClean="0"/>
              <a:t>          About </a:t>
            </a:r>
            <a:r>
              <a:rPr lang="en-US" dirty="0"/>
              <a:t>the company</a:t>
            </a:r>
          </a:p>
          <a:p>
            <a:pPr lvl="0"/>
            <a:r>
              <a:rPr lang="en-US" dirty="0"/>
              <a:t>          Introduction</a:t>
            </a:r>
          </a:p>
          <a:p>
            <a:pPr lvl="0"/>
            <a:r>
              <a:rPr lang="en-US" dirty="0"/>
              <a:t>          Operation of Locomotive</a:t>
            </a:r>
          </a:p>
          <a:p>
            <a:pPr lvl="0"/>
            <a:r>
              <a:rPr lang="en-US" dirty="0"/>
              <a:t>          Different Equipment In Electric </a:t>
            </a:r>
          </a:p>
          <a:p>
            <a:r>
              <a:rPr lang="en-US" dirty="0"/>
              <a:t>          Locomotive     </a:t>
            </a:r>
          </a:p>
          <a:p>
            <a:pPr lvl="0"/>
            <a:r>
              <a:rPr lang="en-US" dirty="0"/>
              <a:t>          Dc  Motor  Brush  Holder       </a:t>
            </a:r>
          </a:p>
          <a:p>
            <a:pPr lvl="0"/>
            <a:r>
              <a:rPr lang="en-US" dirty="0"/>
              <a:t>          </a:t>
            </a:r>
            <a:r>
              <a:rPr lang="en-US" dirty="0" smtClean="0"/>
              <a:t>Performance </a:t>
            </a:r>
            <a:r>
              <a:rPr lang="en-US" dirty="0"/>
              <a:t>Of   Carbon Brushes  and    </a:t>
            </a:r>
          </a:p>
          <a:p>
            <a:r>
              <a:rPr lang="en-US" dirty="0"/>
              <a:t>          Failure of carbon brushes</a:t>
            </a:r>
          </a:p>
          <a:p>
            <a:pPr lvl="0"/>
            <a:r>
              <a:rPr lang="en-US" dirty="0"/>
              <a:t>          Installation of Carbon Brushes</a:t>
            </a:r>
          </a:p>
          <a:p>
            <a:pPr lvl="0"/>
            <a:r>
              <a:rPr lang="en-US" dirty="0"/>
              <a:t>          Causes of failure of Commutation</a:t>
            </a:r>
          </a:p>
          <a:p>
            <a:pPr lvl="0"/>
            <a:r>
              <a:rPr lang="en-US" dirty="0"/>
              <a:t>          Main Cause of Brush Failure</a:t>
            </a:r>
          </a:p>
          <a:p>
            <a:pPr lvl="0"/>
            <a:r>
              <a:rPr lang="en-US" dirty="0"/>
              <a:t>          Conclusion</a:t>
            </a:r>
          </a:p>
          <a:p>
            <a:pPr>
              <a:buNone/>
            </a:pPr>
            <a:r>
              <a:rPr lang="en-US" dirty="0"/>
              <a:t/>
            </a:r>
            <a:br>
              <a:rPr lang="en-US" dirty="0"/>
            </a:br>
            <a:r>
              <a:rPr lang="en-US" dirty="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ACKNOWLEDGEMENT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We are  </a:t>
            </a:r>
            <a:r>
              <a:rPr lang="en-US" dirty="0"/>
              <a:t>thankful to the </a:t>
            </a:r>
            <a:r>
              <a:rPr lang="en-US" dirty="0" smtClean="0"/>
              <a:t>workshop </a:t>
            </a:r>
            <a:r>
              <a:rPr lang="en-US" b="1" dirty="0" smtClean="0"/>
              <a:t>"LOCO </a:t>
            </a:r>
            <a:r>
              <a:rPr lang="en-US" b="1" dirty="0"/>
              <a:t>SHED KANPUR" </a:t>
            </a:r>
            <a:r>
              <a:rPr lang="en-US" dirty="0"/>
              <a:t>for providing necessary facility to carry </a:t>
            </a:r>
            <a:r>
              <a:rPr lang="en-US" dirty="0" smtClean="0"/>
              <a:t>out our </a:t>
            </a:r>
            <a:r>
              <a:rPr lang="en-US" dirty="0"/>
              <a:t>training successfully</a:t>
            </a:r>
            <a:r>
              <a:rPr lang="en-US" dirty="0" smtClean="0"/>
              <a:t>.</a:t>
            </a:r>
            <a:r>
              <a:rPr lang="en-US" dirty="0"/>
              <a:t> </a:t>
            </a:r>
          </a:p>
          <a:p>
            <a:pPr>
              <a:buNone/>
            </a:pPr>
            <a:r>
              <a:rPr lang="en-US" dirty="0"/>
              <a:t> </a:t>
            </a:r>
          </a:p>
          <a:p>
            <a:r>
              <a:rPr lang="en-US" dirty="0"/>
              <a:t>It is our duty to record our sincere thanks and gratitude towards the institute staff, who helped us in bringing </a:t>
            </a:r>
            <a:r>
              <a:rPr lang="en-US" dirty="0" smtClean="0"/>
              <a:t> this </a:t>
            </a:r>
            <a:r>
              <a:rPr lang="en-US" dirty="0"/>
              <a:t>project to its present form. The valuable guidance and interest taken by them has been a motivator and source of inspiration for </a:t>
            </a:r>
            <a:r>
              <a:rPr lang="en-US" dirty="0" smtClean="0"/>
              <a:t>us </a:t>
            </a:r>
            <a:r>
              <a:rPr lang="en-US" dirty="0"/>
              <a:t>to carry out the necessary proceedings for the project to be completed successfully.</a:t>
            </a:r>
          </a:p>
          <a:p>
            <a:pPr>
              <a:buNone/>
            </a:pPr>
            <a:r>
              <a:rPr lang="en-US" dirty="0"/>
              <a:t>  </a:t>
            </a:r>
          </a:p>
          <a:p>
            <a:r>
              <a:rPr lang="en-US" dirty="0"/>
              <a:t>Also, we are highly obliged to the head of our training and placement cell</a:t>
            </a:r>
          </a:p>
          <a:p>
            <a:r>
              <a:rPr lang="en-US" b="1" dirty="0"/>
              <a:t>"</a:t>
            </a:r>
            <a:r>
              <a:rPr lang="en-US" b="1" u="sng" dirty="0"/>
              <a:t>Mr. </a:t>
            </a:r>
            <a:r>
              <a:rPr lang="en-US" b="1" u="sng" dirty="0" err="1"/>
              <a:t>Ashutosh</a:t>
            </a:r>
            <a:r>
              <a:rPr lang="en-US" b="1" u="sng" dirty="0"/>
              <a:t> </a:t>
            </a:r>
            <a:r>
              <a:rPr lang="en-US" b="1" u="sng" dirty="0" err="1"/>
              <a:t>Dewedi</a:t>
            </a:r>
            <a:r>
              <a:rPr lang="en-US" b="1" dirty="0"/>
              <a:t>" </a:t>
            </a:r>
            <a:r>
              <a:rPr lang="en-US" dirty="0"/>
              <a:t>who provided us such a great opportunity to do our summer training in a reputed institute like</a:t>
            </a:r>
          </a:p>
          <a:p>
            <a:pPr>
              <a:buNone/>
            </a:pPr>
            <a:r>
              <a:rPr lang="en-US" b="1" dirty="0" smtClean="0"/>
              <a:t>      "</a:t>
            </a:r>
            <a:r>
              <a:rPr lang="en-US" b="1" u="sng" dirty="0"/>
              <a:t>ELECTRIC  LOCOMOTIVE  SHED  KANPUR".</a:t>
            </a:r>
            <a:r>
              <a:rPr lang="en-US" dirty="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371600"/>
          </a:xfrm>
        </p:spPr>
        <p:txBody>
          <a:bodyPr>
            <a:normAutofit fontScale="90000"/>
          </a:bodyPr>
          <a:lstStyle/>
          <a:p>
            <a:r>
              <a:rPr lang="en-US" b="1" u="sng" dirty="0" smtClean="0"/>
              <a:t>ABOUT THE ELECTRIC LOCO SHED KANPUR</a:t>
            </a:r>
            <a:r>
              <a:rPr lang="en-US" dirty="0" smtClean="0"/>
              <a:t/>
            </a:r>
            <a:br>
              <a:rPr lang="en-US" dirty="0" smtClean="0"/>
            </a:br>
            <a:r>
              <a:rPr lang="en-US" dirty="0"/>
              <a:t/>
            </a:r>
            <a:br>
              <a:rPr lang="en-US" dirty="0"/>
            </a:br>
            <a:r>
              <a:rPr lang="en-US" dirty="0" smtClean="0"/>
              <a:t/>
            </a:r>
            <a:br>
              <a:rPr lang="en-US" dirty="0" smtClean="0"/>
            </a:br>
            <a:endParaRPr lang="en-US" dirty="0"/>
          </a:p>
        </p:txBody>
      </p:sp>
      <p:sp>
        <p:nvSpPr>
          <p:cNvPr id="4" name="Content Placeholder 3"/>
          <p:cNvSpPr>
            <a:spLocks noGrp="1"/>
          </p:cNvSpPr>
          <p:nvPr>
            <p:ph idx="1"/>
          </p:nvPr>
        </p:nvSpPr>
        <p:spPr/>
        <p:txBody>
          <a:bodyPr>
            <a:normAutofit/>
          </a:bodyPr>
          <a:lstStyle/>
          <a:p>
            <a:r>
              <a:rPr lang="en-US" sz="2400" dirty="0"/>
              <a:t>The Electric loco shed, Kanpur was established during the year 1965 for homing 11 locomotives. This shed was commissioned primarily to meet the requirement of passenger and goods traffic over Indian railways. At present the shed has been expended suitably to home 176 loco motives for hauling, passenger and goods traffic.</a:t>
            </a:r>
            <a:br>
              <a:rPr lang="en-US" sz="2400" dirty="0"/>
            </a:br>
            <a:r>
              <a:rPr lang="en-US" sz="2400" dirty="0"/>
              <a:t>The shed is responsible for carrying out monthly inspection schedule viz. IA, IB, IC, I0 &amp; ICO in addition to annual and intermediate overhauling schedules</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OPERATION OF LOCOMOTIVE</a:t>
            </a:r>
            <a:br>
              <a:rPr lang="en-US" dirty="0" smtClean="0"/>
            </a:br>
            <a:endParaRPr lang="en-US" dirty="0"/>
          </a:p>
        </p:txBody>
      </p:sp>
      <p:sp>
        <p:nvSpPr>
          <p:cNvPr id="3" name="Content Placeholder 2"/>
          <p:cNvSpPr>
            <a:spLocks noGrp="1"/>
          </p:cNvSpPr>
          <p:nvPr>
            <p:ph idx="1"/>
          </p:nvPr>
        </p:nvSpPr>
        <p:spPr>
          <a:xfrm>
            <a:off x="457200" y="1219200"/>
            <a:ext cx="8229600" cy="4906963"/>
          </a:xfrm>
        </p:spPr>
        <p:txBody>
          <a:bodyPr>
            <a:normAutofit fontScale="62500" lnSpcReduction="20000"/>
          </a:bodyPr>
          <a:lstStyle/>
          <a:p>
            <a:pPr>
              <a:buNone/>
            </a:pPr>
            <a:r>
              <a:rPr lang="en-US" dirty="0"/>
              <a:t> </a:t>
            </a:r>
          </a:p>
          <a:p>
            <a:r>
              <a:rPr lang="en-US" dirty="0"/>
              <a:t>The electric locomotive basically works at 25 KV, 50Hz supply. The 25KV AC supply is drawn from overhead catenaries wires. The supply from overhead wires are drawn through a pantograph inside the loco transformer. This transformer is an autotransformer  from which regulated voltage is taken to a rectifier block for conversion from AC to DC .It may be worth mentioning that the final </a:t>
            </a:r>
            <a:r>
              <a:rPr lang="en-US" dirty="0" err="1"/>
              <a:t>tractive</a:t>
            </a:r>
            <a:r>
              <a:rPr lang="en-US" dirty="0"/>
              <a:t> effort is through DC traction motor hence AC is required to be converted to DC. The DC current from rectifier block is then filtered to pure DC and then fed to traction motor</a:t>
            </a:r>
            <a:r>
              <a:rPr lang="en-US" dirty="0" smtClean="0"/>
              <a:t>.</a:t>
            </a:r>
          </a:p>
          <a:p>
            <a:pPr>
              <a:buNone/>
            </a:pPr>
            <a:r>
              <a:rPr lang="en-US" dirty="0"/>
              <a:t> </a:t>
            </a:r>
          </a:p>
          <a:p>
            <a:r>
              <a:rPr lang="en-US" dirty="0"/>
              <a:t>There are 6 traction motors which works parallel to provide the attractive effort for hauling the train.</a:t>
            </a:r>
          </a:p>
          <a:p>
            <a:pPr>
              <a:buNone/>
            </a:pPr>
            <a:r>
              <a:rPr lang="en-US" dirty="0"/>
              <a:t> </a:t>
            </a:r>
          </a:p>
          <a:p>
            <a:r>
              <a:rPr lang="en-US" dirty="0"/>
              <a:t>All the operations are controlled through control circuit which works at 110 volt DC. Various power equipments during operation gets heated up and hence to cool the same, it is done by various blowers.</a:t>
            </a:r>
          </a:p>
          <a:p>
            <a:pPr>
              <a:buNone/>
            </a:pPr>
            <a:r>
              <a:rPr lang="en-US" dirty="0"/>
              <a: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Different Equipments in an Electrical Locomotive</a:t>
            </a:r>
          </a:p>
        </p:txBody>
      </p:sp>
      <p:sp>
        <p:nvSpPr>
          <p:cNvPr id="3" name="Content Placeholder 2"/>
          <p:cNvSpPr>
            <a:spLocks noGrp="1"/>
          </p:cNvSpPr>
          <p:nvPr>
            <p:ph idx="1"/>
          </p:nvPr>
        </p:nvSpPr>
        <p:spPr/>
        <p:txBody>
          <a:bodyPr>
            <a:normAutofit fontScale="70000" lnSpcReduction="20000"/>
          </a:bodyPr>
          <a:lstStyle/>
          <a:p>
            <a:r>
              <a:rPr lang="en-US" b="1" dirty="0"/>
              <a:t>1) Pantograph</a:t>
            </a:r>
            <a:r>
              <a:rPr lang="en-US" dirty="0"/>
              <a:t/>
            </a:r>
            <a:br>
              <a:rPr lang="en-US" dirty="0"/>
            </a:br>
            <a:r>
              <a:rPr lang="en-US" dirty="0"/>
              <a:t/>
            </a:r>
            <a:br>
              <a:rPr lang="en-US" dirty="0"/>
            </a:br>
            <a:r>
              <a:rPr lang="en-US" dirty="0"/>
              <a:t>It is pneumatically operated equipment mounted on the roof for collection of current from overhead wire. </a:t>
            </a:r>
            <a:br>
              <a:rPr lang="en-US" dirty="0"/>
            </a:br>
            <a:r>
              <a:rPr lang="en-US" dirty="0"/>
              <a:t/>
            </a:r>
            <a:br>
              <a:rPr lang="en-US" dirty="0"/>
            </a:br>
            <a:r>
              <a:rPr lang="en-US" b="1" dirty="0"/>
              <a:t>2) Main Transformer</a:t>
            </a:r>
            <a:br>
              <a:rPr lang="en-US" b="1" dirty="0"/>
            </a:br>
            <a:r>
              <a:rPr lang="en-US" dirty="0"/>
              <a:t/>
            </a:r>
            <a:br>
              <a:rPr lang="en-US" dirty="0"/>
            </a:br>
            <a:r>
              <a:rPr lang="en-US" dirty="0"/>
              <a:t>It is an autotransformer which is utilized for drawing various grades of voltage required for operation of locomotive.</a:t>
            </a:r>
            <a:br>
              <a:rPr lang="en-US" dirty="0"/>
            </a:br>
            <a:r>
              <a:rPr lang="en-US" dirty="0"/>
              <a:t/>
            </a:r>
            <a:br>
              <a:rPr lang="en-US" dirty="0"/>
            </a:br>
            <a:r>
              <a:rPr lang="en-US" b="1" dirty="0"/>
              <a:t>3) Rectifier</a:t>
            </a:r>
            <a:br>
              <a:rPr lang="en-US" b="1" dirty="0"/>
            </a:br>
            <a:r>
              <a:rPr lang="en-US" dirty="0"/>
              <a:t/>
            </a:r>
            <a:br>
              <a:rPr lang="en-US" dirty="0"/>
            </a:br>
            <a:r>
              <a:rPr lang="en-US" dirty="0"/>
              <a:t>This unit consists of rectifier diodes connected in bridge for conversion of AC current to DC current.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4) Traction Motor</a:t>
            </a:r>
            <a:br>
              <a:rPr lang="en-US" b="1" dirty="0"/>
            </a:br>
            <a:r>
              <a:rPr lang="en-US" dirty="0"/>
              <a:t/>
            </a:r>
            <a:br>
              <a:rPr lang="en-US" dirty="0"/>
            </a:br>
            <a:r>
              <a:rPr lang="en-US" dirty="0"/>
              <a:t>The traction motor is one of the most important equipment in the locomotive which transmits power to wheels for moving the trains. </a:t>
            </a:r>
            <a:br>
              <a:rPr lang="en-US" dirty="0"/>
            </a:br>
            <a:r>
              <a:rPr lang="en-US" dirty="0"/>
              <a:t/>
            </a:r>
            <a:br>
              <a:rPr lang="en-US" dirty="0"/>
            </a:br>
            <a:r>
              <a:rPr lang="en-US" b="1" dirty="0"/>
              <a:t>5) Auxiliary Circuit</a:t>
            </a:r>
            <a:r>
              <a:rPr lang="en-US" dirty="0"/>
              <a:t/>
            </a:r>
            <a:br>
              <a:rPr lang="en-US" dirty="0"/>
            </a:br>
            <a:r>
              <a:rPr lang="en-US" dirty="0"/>
              <a:t/>
            </a:r>
            <a:br>
              <a:rPr lang="en-US" dirty="0"/>
            </a:br>
            <a:r>
              <a:rPr lang="en-US" dirty="0"/>
              <a:t>This Circuit is three phase 415 volts which supplies current to various three phase induction motors used for driving blowers for forced air cooling of major equipments like transformer, rectifier, smoothing reactor and traction motor. This 3 phase line voltage is supplied by either static converter or Rotary ARNO Converter. </a:t>
            </a:r>
            <a:br>
              <a:rPr lang="en-US" dirty="0"/>
            </a:br>
            <a:r>
              <a:rPr lang="en-US" dirty="0"/>
              <a:t/>
            </a:r>
            <a:br>
              <a:rPr lang="en-US" dirty="0"/>
            </a:br>
            <a:r>
              <a:rPr lang="en-US" b="1" dirty="0"/>
              <a:t>6) ARNO Converter</a:t>
            </a:r>
            <a:r>
              <a:rPr lang="en-US" dirty="0"/>
              <a:t/>
            </a:r>
            <a:br>
              <a:rPr lang="en-US" dirty="0"/>
            </a:br>
            <a:r>
              <a:rPr lang="en-US" dirty="0"/>
              <a:t/>
            </a:r>
            <a:br>
              <a:rPr lang="en-US" dirty="0"/>
            </a:br>
            <a:r>
              <a:rPr lang="en-US" dirty="0"/>
              <a:t>Arno converter , is specific-duty machine for conversion of a single-phase supply into a three-phase supply. While the electric traction supply is standardized as single-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a:r>
            <a:r>
              <a:rPr lang="en-US" dirty="0" err="1" smtClean="0"/>
              <a:t>contd</a:t>
            </a:r>
            <a:endParaRPr lang="en-US" dirty="0"/>
          </a:p>
        </p:txBody>
      </p:sp>
      <p:sp>
        <p:nvSpPr>
          <p:cNvPr id="3" name="Content Placeholder 2"/>
          <p:cNvSpPr>
            <a:spLocks noGrp="1"/>
          </p:cNvSpPr>
          <p:nvPr>
            <p:ph idx="1"/>
          </p:nvPr>
        </p:nvSpPr>
        <p:spPr/>
        <p:txBody>
          <a:bodyPr>
            <a:normAutofit fontScale="62500" lnSpcReduction="20000"/>
          </a:bodyPr>
          <a:lstStyle/>
          <a:p>
            <a:r>
              <a:rPr lang="en-US" b="1" dirty="0"/>
              <a:t>7) Control Circuit</a:t>
            </a:r>
            <a:r>
              <a:rPr lang="en-US" dirty="0"/>
              <a:t> </a:t>
            </a:r>
            <a:br>
              <a:rPr lang="en-US" dirty="0"/>
            </a:br>
            <a:r>
              <a:rPr lang="en-US" dirty="0"/>
              <a:t/>
            </a:r>
            <a:br>
              <a:rPr lang="en-US" dirty="0"/>
            </a:br>
            <a:r>
              <a:rPr lang="en-US" dirty="0"/>
              <a:t>The control circuit is purely 110 volt DC and the most important network for handling various operational feature of the locomotive. All the power equipment and auxiliary circuit equipment are controlled through various switches in 110 volt circuit provided in the driving cab. All the circuit and equipment in the high voltage power side &amp; auxiliary circuit equipment and the control circuit is protected against overloading, short circuiting and earth fault. For this purpose various relays have been used as protection device so as to protect the circuit from any mal functioning</a:t>
            </a:r>
            <a:r>
              <a:rPr lang="en-US" dirty="0" smtClean="0"/>
              <a:t>.</a:t>
            </a:r>
          </a:p>
          <a:p>
            <a:r>
              <a:rPr lang="en-US" b="1" dirty="0" smtClean="0"/>
              <a:t>8) Battery</a:t>
            </a:r>
            <a:r>
              <a:rPr lang="en-US" dirty="0" smtClean="0"/>
              <a:t/>
            </a:r>
            <a:br>
              <a:rPr lang="en-US" dirty="0" smtClean="0"/>
            </a:br>
            <a:r>
              <a:rPr lang="en-US" dirty="0" smtClean="0"/>
              <a:t>All trains are provided with a battery to provide start up current and for supplying essential circuits, such as emergency lighting, when the line supply fails. The battery is usually connected across the DC control supply circuit </a:t>
            </a:r>
            <a:r>
              <a:rPr lang="en-US" dirty="0"/>
              <a:t/>
            </a:r>
            <a:br>
              <a:rPr lang="en-US" dirty="0"/>
            </a:br>
            <a:r>
              <a:rPr lang="en-US" dirty="0"/>
              <a:t/>
            </a:r>
            <a:br>
              <a:rPr lang="en-US" dirty="0"/>
            </a:b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440</TotalTime>
  <Words>573</Words>
  <Application>Microsoft Office PowerPoint</Application>
  <PresentationFormat>On-screen Show (4:3)</PresentationFormat>
  <Paragraphs>166</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COMMUTATOR AND BRUSH FAILURE</vt:lpstr>
      <vt:lpstr>Slide 2</vt:lpstr>
      <vt:lpstr>CONTENTS</vt:lpstr>
      <vt:lpstr>ACKNOWLEDGEMENT</vt:lpstr>
      <vt:lpstr>ABOUT THE ELECTRIC LOCO SHED KANPUR   </vt:lpstr>
      <vt:lpstr>OPERATION OF LOCOMOTIVE </vt:lpstr>
      <vt:lpstr>Different Equipments in an Electrical Locomotive</vt:lpstr>
      <vt:lpstr>…contd</vt:lpstr>
      <vt:lpstr>…contd</vt:lpstr>
      <vt:lpstr>…contd</vt:lpstr>
      <vt:lpstr>…Contd (diff. equipments)</vt:lpstr>
      <vt:lpstr>Installation Steps (Carbon Brush) </vt:lpstr>
      <vt:lpstr>…Contd </vt:lpstr>
      <vt:lpstr>…Contd</vt:lpstr>
      <vt:lpstr>…contd</vt:lpstr>
      <vt:lpstr>Causes of Commutation Failure </vt:lpstr>
      <vt:lpstr> Streaking</vt:lpstr>
      <vt:lpstr> THREADING</vt:lpstr>
      <vt:lpstr> BAR EDGE BURNING</vt:lpstr>
      <vt:lpstr> Grooving</vt:lpstr>
      <vt:lpstr> SLOT BAR MARKING</vt:lpstr>
      <vt:lpstr> Copper Drag</vt:lpstr>
      <vt:lpstr> Carbon Brush Failure</vt:lpstr>
      <vt:lpstr>…Contd</vt:lpstr>
      <vt:lpstr>Conclusions</vt:lpstr>
      <vt:lpstr>…Contd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EEE IEEE Projects</dc:title>
  <dc:subject>Electrical IEEE Projects</dc:subject>
  <dc:description>Electrical IEEE Projects</dc:description>
  <cp:lastModifiedBy>Brigade</cp:lastModifiedBy>
  <dcterms:created xsi:type="dcterms:W3CDTF">2011-07-12T11:11:30Z</dcterms:created>
  <dcterms:modified xsi:type="dcterms:W3CDTF">2011-08-25T18:54:22Z</dcterms:modified>
</cp:coreProperties>
</file>

<file path=docProps/custom.xml><?xml version="1.0" encoding="utf-8"?>
<Properties xmlns="http://schemas.openxmlformats.org/officeDocument/2006/custom-properties" xmlns:vt="http://schemas.openxmlformats.org/officeDocument/2006/docPropsVTypes">
  <property fmtid="{64440492-4C8B-11D1-8B70-080036B11A03}" pid="4">
    <vt:lpwstr>Electrical IEEE Projects</vt:lpwstr>
  </property>
</Properties>
</file>